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7" r:id="rId4"/>
    <p:sldId id="260" r:id="rId5"/>
    <p:sldId id="261" r:id="rId6"/>
    <p:sldId id="263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794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FFDC8-7116-4D23-A524-05AF5BB6C80D}" type="datetimeFigureOut">
              <a:rPr lang="ru-RU"/>
              <a:pPr>
                <a:defRPr/>
              </a:pPr>
              <a:t>12.11.2021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E49C8-D6CA-41D6-8F08-CBCE615CAC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0825C-1804-4873-9DE1-481B1BDCEF4C}" type="datetimeFigureOut">
              <a:rPr lang="ru-RU"/>
              <a:pPr>
                <a:defRPr/>
              </a:pPr>
              <a:t>12.11.2021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FAA96-95F2-4712-8D86-E2E75B8496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11048-7534-4AD3-A153-78F94FBD6907}" type="datetimeFigureOut">
              <a:rPr lang="ru-RU"/>
              <a:pPr>
                <a:defRPr/>
              </a:pPr>
              <a:t>12.11.2021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9F8F3-85F0-48DA-926C-28D38C2A49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91AE5-14A6-46B8-BF39-DAAE8BF028C2}" type="datetimeFigureOut">
              <a:rPr lang="ru-RU"/>
              <a:pPr>
                <a:defRPr/>
              </a:pPr>
              <a:t>12.11.2021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57058-2464-47A3-A057-03ED1E1B88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EADEB-D962-4D57-88C2-9768725397F2}" type="datetimeFigureOut">
              <a:rPr lang="ru-RU"/>
              <a:pPr>
                <a:defRPr/>
              </a:pPr>
              <a:t>12.11.2021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246ECB-BF67-4FC9-8A3C-AE1FBF0233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2FA78-01DA-4F47-AB83-80E28AF3B52F}" type="datetimeFigureOut">
              <a:rPr lang="ru-RU"/>
              <a:pPr>
                <a:defRPr/>
              </a:pPr>
              <a:t>12.11.2021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FF5AF-F6B4-4CE1-B0FE-5D02A7F3BA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BEA3F-9778-488F-86BA-90C97CA554F2}" type="datetimeFigureOut">
              <a:rPr lang="ru-RU"/>
              <a:pPr>
                <a:defRPr/>
              </a:pPr>
              <a:t>12.11.2021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FF94A-5F07-4F29-9FF1-5FA681055D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7038F-F845-4981-8953-A7D91239593A}" type="datetimeFigureOut">
              <a:rPr lang="ru-RU"/>
              <a:pPr>
                <a:defRPr/>
              </a:pPr>
              <a:t>12.11.2021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945E2-B294-4B12-AE3B-8BD5626EE7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0E603-4F74-4900-8792-BB0941AD22D5}" type="datetimeFigureOut">
              <a:rPr lang="ru-RU"/>
              <a:pPr>
                <a:defRPr/>
              </a:pPr>
              <a:t>12.11.2021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D7D9-EFE9-4AEA-94E5-EE6DC0FC8A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230BA-6095-45B6-A625-BC93B6157F8F}" type="datetimeFigureOut">
              <a:rPr lang="ru-RU"/>
              <a:pPr>
                <a:defRPr/>
              </a:pPr>
              <a:t>12.11.2021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DD914-9610-47EE-AA48-5C20C92C72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41277-B35E-429D-888A-C93467127A08}" type="datetimeFigureOut">
              <a:rPr lang="ru-RU"/>
              <a:pPr>
                <a:defRPr/>
              </a:pPr>
              <a:t>12.11.2021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C2CE8-E10E-49E6-9A74-4148580E38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пля 7"/>
          <p:cNvSpPr/>
          <p:nvPr/>
        </p:nvSpPr>
        <p:spPr>
          <a:xfrm rot="16200000">
            <a:off x="1165312" y="-1057808"/>
            <a:ext cx="6597352" cy="8712968"/>
          </a:xfrm>
          <a:prstGeom prst="teardrop">
            <a:avLst/>
          </a:prstGeom>
          <a:solidFill>
            <a:schemeClr val="accent6">
              <a:lumMod val="20000"/>
              <a:lumOff val="80000"/>
            </a:schemeClr>
          </a:solidFill>
          <a:ln w="215900" cmpd="thickThin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t="100000" r="100000"/>
              </a:path>
              <a:tileRect l="-100000" b="-100000"/>
            </a:gradFill>
            <a:prstDash val="soli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29" name="Рисунок 9" descr="69415873_06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4727575"/>
            <a:ext cx="1990725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4197EB-EBAD-4069-82A0-1E02B6CAB415}" type="datetimeFigureOut">
              <a:rPr lang="ru-RU"/>
              <a:pPr>
                <a:defRPr/>
              </a:pPr>
              <a:t>12.11.2021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D8A0A52-AB21-4311-A1FE-3A8D4EE8CB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6" name="Рисунок 8" descr="69415856_05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540625" y="4581525"/>
            <a:ext cx="1603375" cy="213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5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02513" y="0"/>
            <a:ext cx="1741487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928662" y="714356"/>
            <a:ext cx="6789038" cy="3881196"/>
            <a:chOff x="1042900" y="1309623"/>
            <a:chExt cx="6214390" cy="4447691"/>
          </a:xfrm>
        </p:grpSpPr>
        <p:sp>
          <p:nvSpPr>
            <p:cNvPr id="3" name="TextBox 2"/>
            <p:cNvSpPr txBox="1"/>
            <p:nvPr/>
          </p:nvSpPr>
          <p:spPr>
            <a:xfrm>
              <a:off x="1458153" y="5016645"/>
              <a:ext cx="5799137" cy="74066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k-KZ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                                   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k-KZ" b="1" i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               </a:t>
              </a:r>
              <a:r>
                <a:rPr lang="kk-KZ" b="1" i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мұғалім-логопед : Ахмет Д.Ж.</a:t>
              </a:r>
              <a:endPara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+mn-cs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42900" y="1309623"/>
              <a:ext cx="6214390" cy="29274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k-KZ" sz="4000" b="1" i="1" dirty="0" smtClean="0">
                  <a:ln w="10541" cmpd="sng">
                    <a:solidFill>
                      <a:srgbClr val="FF0000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50800" dist="50800" dir="5400000" algn="ctr" rotWithShape="0">
                      <a:srgbClr val="00000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Даун синдромы бар балалардың тілін түзеудегі логоритмика жаттығуларының маңызы </a:t>
              </a:r>
              <a:endParaRPr lang="ru-RU" sz="4000" b="1" i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785794"/>
            <a:ext cx="707236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ЛОГОРИТМИКА – 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қимыл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әрекеттерге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жаттығулардың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жүйесі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        Б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ұл музыкамен және сөзбен үйлескен қимылдар жүйесі.</a:t>
            </a:r>
          </a:p>
          <a:p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Логоритмиканың жалпы міндеттері:</a:t>
            </a:r>
          </a:p>
          <a:p>
            <a:pPr marL="342900" indent="-342900">
              <a:buAutoNum type="arabicPeriod"/>
            </a:pP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Сауықтыру</a:t>
            </a:r>
          </a:p>
          <a:p>
            <a:pPr marL="342900" indent="-342900">
              <a:buAutoNum type="arabicPeriod"/>
            </a:pP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</a:p>
          <a:p>
            <a:pPr marL="342900" indent="-342900">
              <a:buAutoNum type="arabicPeriod"/>
            </a:pP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Тәрбиелік</a:t>
            </a:r>
          </a:p>
          <a:p>
            <a:pPr marL="342900" indent="-342900">
              <a:buAutoNum type="arabicPeriod"/>
            </a:pP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Түзету</a:t>
            </a:r>
          </a:p>
          <a:p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7500990" cy="4214841"/>
          </a:xfrm>
        </p:spPr>
        <p:txBody>
          <a:bodyPr/>
          <a:lstStyle/>
          <a:p>
            <a:pPr algn="l" eaLnBrk="1" hangingPunct="1"/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Логопедиялық ритмика – </a:t>
            </a:r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жалпы тонусқа, моторикаға, көңіл-күйге әсер етеді.Ол орталық жүйке жүйесінің нерв процестерінің қозғалысын жаттықтыруға мүмкіндік береді,        ми қабатын белсендіреді.</a:t>
            </a:r>
            <a:b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Г.А.Каше                                                 </a:t>
            </a:r>
            <a:endParaRPr lang="ru-RU" sz="32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395288" y="332656"/>
            <a:ext cx="7272585" cy="5203889"/>
            <a:chOff x="395288" y="332656"/>
            <a:chExt cx="7272585" cy="5203889"/>
          </a:xfrm>
        </p:grpSpPr>
        <p:sp>
          <p:nvSpPr>
            <p:cNvPr id="3" name="Rectangle 4"/>
            <p:cNvSpPr>
              <a:spLocks noChangeArrowheads="1"/>
            </p:cNvSpPr>
            <p:nvPr/>
          </p:nvSpPr>
          <p:spPr bwMode="auto">
            <a:xfrm>
              <a:off x="395288" y="333375"/>
              <a:ext cx="7272337" cy="2523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dirty="0">
                <a:latin typeface="Monotype Corsiva" pitchFamily="66" charset="0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dirty="0">
                <a:latin typeface="Monotype Corsiva" pitchFamily="66" charset="0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dirty="0">
                <a:latin typeface="Monotype Corsiva" pitchFamily="66" charset="0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Monotype Corsiva" pitchFamily="66" charset="0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b="1" i="1" dirty="0">
                <a:latin typeface="Monotype Corsiva" pitchFamily="66" charset="0"/>
                <a:cs typeface="+mn-cs"/>
              </a:endParaRPr>
            </a:p>
          </p:txBody>
        </p:sp>
        <p:sp>
          <p:nvSpPr>
            <p:cNvPr id="4" name="Rectangle 5"/>
            <p:cNvSpPr>
              <a:spLocks noChangeArrowheads="1"/>
            </p:cNvSpPr>
            <p:nvPr/>
          </p:nvSpPr>
          <p:spPr bwMode="auto">
            <a:xfrm>
              <a:off x="2268539" y="5013325"/>
              <a:ext cx="51751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800" dirty="0" smtClean="0">
                  <a:latin typeface="Monotype Corsiva" pitchFamily="66" charset="0"/>
                </a:rPr>
                <a:t> </a:t>
              </a:r>
              <a:endParaRPr lang="ru-RU" sz="2800" dirty="0">
                <a:latin typeface="Monotype Corsiva" pitchFamily="66" charset="0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395536" y="332656"/>
              <a:ext cx="7272337" cy="1231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dirty="0">
                <a:latin typeface="Monotype Corsiva" pitchFamily="66" charset="0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Monotype Corsiva" pitchFamily="66" charset="0"/>
                <a:cs typeface="+mn-cs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b="1" i="1" dirty="0">
                <a:latin typeface="Monotype Corsiva" pitchFamily="66" charset="0"/>
                <a:cs typeface="+mn-cs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85720" y="323612"/>
            <a:ext cx="6643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Логоритмика  кімге пайдалы?</a:t>
            </a:r>
            <a:endParaRPr lang="ru-RU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1071546"/>
            <a:ext cx="7643866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1.</a:t>
            </a:r>
            <a:r>
              <a:rPr lang="kk-KZ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Тұтықпасы бар балалар үшін;</a:t>
            </a:r>
          </a:p>
          <a:p>
            <a:r>
              <a:rPr lang="kk-KZ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kk-KZ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Тез және өте жай сөйлейтін балалар үшін;</a:t>
            </a:r>
          </a:p>
          <a:p>
            <a:r>
              <a:rPr lang="kk-KZ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kk-KZ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kk-KZ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Қимыл-қозғалысы мен моторикасы орташа деңгейде дамыған балалар;</a:t>
            </a:r>
          </a:p>
          <a:p>
            <a:r>
              <a:rPr lang="kk-KZ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kk-KZ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kk-KZ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Сөйлеу тілінде тежелуі бар және кейбір  дыбыстарды бұрмалап айтатын балалар үшін;</a:t>
            </a:r>
          </a:p>
          <a:p>
            <a:r>
              <a:rPr lang="kk-KZ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kk-KZ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kk-KZ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Жиі ауыратын және әлсіз балалар үшін;</a:t>
            </a:r>
          </a:p>
          <a:p>
            <a:pPr algn="r"/>
            <a:r>
              <a:rPr lang="kk-KZ" sz="2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6. </a:t>
            </a:r>
            <a:r>
              <a:rPr lang="kk-KZ" sz="2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Сөйлеу тілінің қарқынды  қалыптасу кезеңіндегі (2,5-4 жас) балалар үшін.</a:t>
            </a:r>
          </a:p>
          <a:p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357166"/>
            <a:ext cx="671517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2060"/>
              </a:buClr>
            </a:pPr>
            <a:r>
              <a:rPr lang="kk-KZ" sz="3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Логоритмикалық жаттығулар</a:t>
            </a:r>
            <a:endParaRPr lang="kk-KZ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kk-KZ" dirty="0" smtClean="0"/>
              <a:t>    </a:t>
            </a: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Ән мен өлең арқылы дамиды.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Әуенді  тыңдау арқылы ырғақты, мәнерлі түрде қозғала алу қабілеттері дамиды.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Ырғақты ойындар.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Тыныс алу жаттығулары.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Жалпы және ұсақ қол моторикасына арналған жаттығулар.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Ертегілер. 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Жаңылтпаштар.</a:t>
            </a:r>
          </a:p>
          <a:p>
            <a:pPr>
              <a:buClr>
                <a:srgbClr val="002060"/>
              </a:buClr>
              <a:buFont typeface="Wingdings" pitchFamily="2" charset="2"/>
              <a:buChar char="Ø"/>
            </a:pP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Мимикалық бұлшық еттерін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14290"/>
            <a:ext cx="735811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Күтілетін нәтиже</a:t>
            </a:r>
          </a:p>
          <a:p>
            <a:pPr>
              <a:buFont typeface="Wingdings" pitchFamily="2" charset="2"/>
              <a:buChar char="ü"/>
            </a:pP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Артикуляциялық мүшелердің бұлшық еттерін </a:t>
            </a:r>
          </a:p>
          <a:p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нығайтуға көмектеседі.</a:t>
            </a:r>
          </a:p>
          <a:p>
            <a:pPr>
              <a:buFont typeface="Wingdings" pitchFamily="2" charset="2"/>
              <a:buChar char="ü"/>
            </a:pP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Дыбыстарды ажырата алады.   </a:t>
            </a:r>
          </a:p>
          <a:p>
            <a:endParaRPr lang="kk-KZ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Дыбыс айтудағы тыныс алу дағдыларын түзету.</a:t>
            </a:r>
          </a:p>
          <a:p>
            <a:endParaRPr lang="kk-KZ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Мимикалық бұлшық еттерді дамытады.</a:t>
            </a:r>
          </a:p>
          <a:p>
            <a:endParaRPr lang="kk-KZ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Эмоциялық қабілеттерін дамытады.</a:t>
            </a:r>
          </a:p>
          <a:p>
            <a:endParaRPr lang="kk-KZ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Жалпы және ұсақ қол моторикасын дамытады.</a:t>
            </a:r>
          </a:p>
          <a:p>
            <a:endParaRPr lang="kk-KZ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Тепе-теңдік, қимыл-қозғалыс бұлшық еттерін дамытады.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Фокина Л. П. Шаблон 4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Фокина Л. П. Шаблон 4</Template>
  <TotalTime>107</TotalTime>
  <Words>227</Words>
  <Application>Microsoft Office PowerPoint</Application>
  <PresentationFormat>Экран (4:3)</PresentationFormat>
  <Paragraphs>47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Фокина Л. П. Шаблон 4</vt:lpstr>
      <vt:lpstr>Презентация PowerPoint</vt:lpstr>
      <vt:lpstr>Презентация PowerPoint</vt:lpstr>
      <vt:lpstr>Логопедиялық ритмика – жалпы тонусқа, моторикаға, көңіл-күйге әсер етеді.Ол орталық жүйке жүйесінің нерв процестерінің қозғалысын жаттықтыруға мүмкіндік береді,        ми қабатын белсендіреді.                                                 Г.А.Каше                                                 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13</dc:creator>
  <cp:lastModifiedBy>Admin</cp:lastModifiedBy>
  <cp:revision>31</cp:revision>
  <dcterms:created xsi:type="dcterms:W3CDTF">2020-03-02T08:29:35Z</dcterms:created>
  <dcterms:modified xsi:type="dcterms:W3CDTF">2021-11-12T05:42:40Z</dcterms:modified>
</cp:coreProperties>
</file>